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7" r:id="rId2"/>
    <p:sldId id="279" r:id="rId3"/>
    <p:sldId id="298" r:id="rId4"/>
    <p:sldId id="285" r:id="rId5"/>
    <p:sldId id="284" r:id="rId6"/>
    <p:sldId id="283" r:id="rId7"/>
    <p:sldId id="282" r:id="rId8"/>
    <p:sldId id="286" r:id="rId9"/>
    <p:sldId id="299" r:id="rId10"/>
    <p:sldId id="287" r:id="rId11"/>
    <p:sldId id="289" r:id="rId12"/>
    <p:sldId id="290" r:id="rId13"/>
    <p:sldId id="292" r:id="rId14"/>
    <p:sldId id="293" r:id="rId15"/>
    <p:sldId id="295" r:id="rId16"/>
    <p:sldId id="296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07B9"/>
    <a:srgbClr val="0303E3"/>
    <a:srgbClr val="2308EE"/>
    <a:srgbClr val="1B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52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923532045294825E-4"/>
          <c:y val="1.8022036013092563E-2"/>
          <c:w val="0.9998107646795471"/>
          <c:h val="0.5948981096117524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пожаров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</c:dPt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255</c:v>
                </c:pt>
                <c:pt idx="1">
                  <c:v>185</c:v>
                </c:pt>
                <c:pt idx="2">
                  <c:v>165</c:v>
                </c:pt>
                <c:pt idx="3">
                  <c:v>208</c:v>
                </c:pt>
                <c:pt idx="4">
                  <c:v>104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Погибло людей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 prstMaterial="plastic"/>
          </c:spPr>
          <c:invertIfNegative val="0"/>
          <c:dLbls>
            <c:dLbl>
              <c:idx val="3"/>
              <c:layout>
                <c:manualLayout>
                  <c:x val="-9.6212121212121207E-3"/>
                  <c:y val="8.58119414411203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</c:v>
                </c:pt>
                <c:pt idx="1">
                  <c:v>1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Травмировано людей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</c:v>
                </c:pt>
                <c:pt idx="1">
                  <c:v>11</c:v>
                </c:pt>
                <c:pt idx="2">
                  <c:v>9</c:v>
                </c:pt>
                <c:pt idx="3">
                  <c:v>4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484"/>
        <c:shape val="cylinder"/>
        <c:axId val="59968128"/>
        <c:axId val="59990400"/>
        <c:axId val="0"/>
      </c:bar3DChart>
      <c:catAx>
        <c:axId val="5996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59990400"/>
        <c:crosses val="autoZero"/>
        <c:auto val="1"/>
        <c:lblAlgn val="ctr"/>
        <c:lblOffset val="100"/>
        <c:noMultiLvlLbl val="0"/>
      </c:catAx>
      <c:valAx>
        <c:axId val="59990400"/>
        <c:scaling>
          <c:orientation val="minMax"/>
        </c:scaling>
        <c:delete val="1"/>
        <c:axPos val="l"/>
        <c:majorGridlines/>
        <c:numFmt formatCode="0%" sourceLinked="1"/>
        <c:majorTickMark val="none"/>
        <c:minorTickMark val="none"/>
        <c:tickLblPos val="nextTo"/>
        <c:crossAx val="599681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274375425294062"/>
          <c:y val="0.692423242146884"/>
          <c:w val="0.77920384951881039"/>
          <c:h val="0.29074066556707368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180650181573293"/>
          <c:y val="3.0866359269839376E-2"/>
          <c:w val="0.53394417690289564"/>
          <c:h val="0.965585146926171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Сергиевск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2022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Сургут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2022 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Серноводск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216743330333229E-17"/>
                  <c:y val="-2.7069610248768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2022 год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Суходол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2022 год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Светлодольск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2022 год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Кармало-Аделяково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2022 год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Кандабулак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2022 год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Липовка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2022 год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Воротнее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2022 год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Елшанка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2022 год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Калиновка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2022 год</c:v>
                </c:pt>
              </c:strCache>
            </c:strRef>
          </c:cat>
          <c:val>
            <c:numRef>
              <c:f>Лист1!$L$2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Захаркино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u="none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2022 год</c:v>
                </c:pt>
              </c:strCache>
            </c:strRef>
          </c:cat>
          <c:val>
            <c:numRef>
              <c:f>Лист1!$M$2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Кутузовский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2022 год</c:v>
                </c:pt>
              </c:strCache>
            </c:strRef>
          </c:cat>
          <c:val>
            <c:numRef>
              <c:f>Лист1!$N$2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Красносельское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2022 год</c:v>
                </c:pt>
              </c:strCache>
            </c:strRef>
          </c:cat>
          <c:val>
            <c:numRef>
              <c:f>Лист1!$O$2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4"/>
          <c:order val="14"/>
          <c:tx>
            <c:strRef>
              <c:f>Лист1!$P$1</c:f>
              <c:strCache>
                <c:ptCount val="1"/>
                <c:pt idx="0">
                  <c:v>Верхняя Орлянка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2964100796433445E-3"/>
                  <c:y val="1.0827844099507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2022 год</c:v>
                </c:pt>
              </c:strCache>
            </c:strRef>
          </c:cat>
          <c:val>
            <c:numRef>
              <c:f>Лист1!$P$2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5"/>
          <c:order val="15"/>
          <c:tx>
            <c:strRef>
              <c:f>Лист1!$Q$1</c:f>
              <c:strCache>
                <c:ptCount val="1"/>
                <c:pt idx="0">
                  <c:v>Черновка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482050398216727E-3"/>
                  <c:y val="-5.4139220497535319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2022 год</c:v>
                </c:pt>
              </c:strCache>
            </c:strRef>
          </c:cat>
          <c:val>
            <c:numRef>
              <c:f>Лист1!$Q$2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6"/>
          <c:order val="16"/>
          <c:tx>
            <c:strRef>
              <c:f>Лист1!$R$1</c:f>
              <c:strCache>
                <c:ptCount val="1"/>
                <c:pt idx="0">
                  <c:v>Антоновка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strRef>
              <c:f>Лист1!$A$2</c:f>
              <c:strCache>
                <c:ptCount val="1"/>
                <c:pt idx="0">
                  <c:v>2022 год</c:v>
                </c:pt>
              </c:strCache>
            </c:strRef>
          </c:cat>
          <c:val>
            <c:numRef>
              <c:f>Лист1!$R$2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022784"/>
        <c:axId val="62024320"/>
      </c:barChart>
      <c:catAx>
        <c:axId val="620227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62024320"/>
        <c:crosses val="autoZero"/>
        <c:auto val="1"/>
        <c:lblAlgn val="ctr"/>
        <c:lblOffset val="100"/>
        <c:noMultiLvlLbl val="0"/>
      </c:catAx>
      <c:valAx>
        <c:axId val="62024320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62022784"/>
        <c:crosses val="autoZero"/>
        <c:crossBetween val="between"/>
      </c:valAx>
    </c:plotArea>
    <c:legend>
      <c:legendPos val="r"/>
      <c:legendEntry>
        <c:idx val="17"/>
        <c:delete val="1"/>
      </c:legendEntry>
      <c:legendEntry>
        <c:idx val="18"/>
        <c:delete val="1"/>
      </c:legendEntry>
      <c:layout>
        <c:manualLayout>
          <c:xMode val="edge"/>
          <c:yMode val="edge"/>
          <c:x val="0.68273506518586047"/>
          <c:y val="6.2413995372162377E-2"/>
          <c:w val="0.31726493481413959"/>
          <c:h val="0.88846404047396965"/>
        </c:manualLayout>
      </c:layout>
      <c:overlay val="0"/>
      <c:txPr>
        <a:bodyPr/>
        <a:lstStyle/>
        <a:p>
          <a:pPr>
            <a:defRPr sz="2000" baseline="0">
              <a:solidFill>
                <a:schemeClr val="bg1"/>
              </a:solidFill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25229674820341"/>
          <c:y val="0.15491393458446889"/>
          <c:w val="0.41057216384437728"/>
          <c:h val="0.741931501357798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12"/>
          <c:dLbls>
            <c:dLbl>
              <c:idx val="2"/>
              <c:layout>
                <c:manualLayout>
                  <c:x val="-3.086415539516325E-2"/>
                  <c:y val="-3.354766071097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269410743439053E-4"/>
                  <c:y val="-1.576900691697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605336695169465E-2"/>
                  <c:y val="-9.75007638660152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8624686710892769E-2"/>
                  <c:y val="-0.13735049795484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 i="0" u="none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Жилые дома</c:v>
                </c:pt>
                <c:pt idx="1">
                  <c:v>Надворные постройки</c:v>
                </c:pt>
                <c:pt idx="2">
                  <c:v>Транспорт</c:v>
                </c:pt>
                <c:pt idx="3">
                  <c:v>Торговые помещения</c:v>
                </c:pt>
                <c:pt idx="4">
                  <c:v>Сельскохозяйственные объекты</c:v>
                </c:pt>
                <c:pt idx="5">
                  <c:v>Прочие объекты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</c:v>
                </c:pt>
                <c:pt idx="1">
                  <c:v>25</c:v>
                </c:pt>
                <c:pt idx="2">
                  <c:v>9</c:v>
                </c:pt>
                <c:pt idx="3">
                  <c:v>2</c:v>
                </c:pt>
                <c:pt idx="4">
                  <c:v>2</c:v>
                </c:pt>
                <c:pt idx="5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923532045294825E-4"/>
          <c:y val="1.8022036013092563E-2"/>
          <c:w val="0.9998107646795471"/>
          <c:h val="0.5948981096117524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пожаров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14</c:v>
                </c:pt>
                <c:pt idx="4">
                  <c:v>17</c:v>
                </c:pt>
                <c:pt idx="5">
                  <c:v>4</c:v>
                </c:pt>
                <c:pt idx="6">
                  <c:v>8</c:v>
                </c:pt>
                <c:pt idx="7">
                  <c:v>22</c:v>
                </c:pt>
                <c:pt idx="8">
                  <c:v>14</c:v>
                </c:pt>
                <c:pt idx="9">
                  <c:v>9</c:v>
                </c:pt>
                <c:pt idx="10">
                  <c:v>2</c:v>
                </c:pt>
                <c:pt idx="11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Недостаток конструкции эл. Оборудования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9.6212121212121207E-3"/>
                  <c:y val="8.58119414411203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Неправильное устройство печей и дымоходов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1</c:v>
                </c:pt>
                <c:pt idx="4">
                  <c:v>3</c:v>
                </c:pt>
                <c:pt idx="7">
                  <c:v>1</c:v>
                </c:pt>
                <c:pt idx="11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НППБ при эксплуатации печей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1.5891792929292929E-2"/>
                  <c:y val="-7.70584477295477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Лист1!$E$2:$E$13</c:f>
              <c:numCache>
                <c:formatCode>General</c:formatCode>
                <c:ptCount val="12"/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6">
                  <c:v>1</c:v>
                </c:pt>
                <c:pt idx="7">
                  <c:v>1</c:v>
                </c:pt>
                <c:pt idx="9">
                  <c:v>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Неосторожное обращение с огнм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0343434343434341E-3"/>
                  <c:y val="2.26117844120243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Лист1!$F$2:$F$13</c:f>
              <c:numCache>
                <c:formatCode>General</c:formatCode>
                <c:ptCount val="12"/>
                <c:pt idx="1">
                  <c:v>1</c:v>
                </c:pt>
                <c:pt idx="2">
                  <c:v>1</c:v>
                </c:pt>
                <c:pt idx="3">
                  <c:v>11</c:v>
                </c:pt>
                <c:pt idx="4">
                  <c:v>10</c:v>
                </c:pt>
                <c:pt idx="5">
                  <c:v>1</c:v>
                </c:pt>
                <c:pt idx="6">
                  <c:v>5</c:v>
                </c:pt>
                <c:pt idx="7">
                  <c:v>16</c:v>
                </c:pt>
                <c:pt idx="8">
                  <c:v>9</c:v>
                </c:pt>
                <c:pt idx="9">
                  <c:v>2</c:v>
                </c:pt>
                <c:pt idx="11">
                  <c:v>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Остальные прочие причины 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Лист1!$G$2:$G$13</c:f>
              <c:numCache>
                <c:formatCode>General</c:formatCode>
                <c:ptCount val="12"/>
                <c:pt idx="1">
                  <c:v>1</c:v>
                </c:pt>
                <c:pt idx="3">
                  <c:v>1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2</c:v>
                </c:pt>
                <c:pt idx="1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484"/>
        <c:shape val="cylinder"/>
        <c:axId val="63466112"/>
        <c:axId val="63484288"/>
        <c:axId val="0"/>
      </c:bar3DChart>
      <c:catAx>
        <c:axId val="6346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63484288"/>
        <c:crosses val="autoZero"/>
        <c:auto val="1"/>
        <c:lblAlgn val="ctr"/>
        <c:lblOffset val="100"/>
        <c:noMultiLvlLbl val="0"/>
      </c:catAx>
      <c:valAx>
        <c:axId val="63484288"/>
        <c:scaling>
          <c:orientation val="minMax"/>
        </c:scaling>
        <c:delete val="1"/>
        <c:axPos val="l"/>
        <c:majorGridlines/>
        <c:numFmt formatCode="0%" sourceLinked="1"/>
        <c:majorTickMark val="none"/>
        <c:minorTickMark val="none"/>
        <c:tickLblPos val="nextTo"/>
        <c:crossAx val="634661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274375425294062"/>
          <c:y val="0.692423242146884"/>
          <c:w val="0.77920384951881039"/>
          <c:h val="0.29074066556707368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46976675085426"/>
          <c:y val="3.462735312720655E-2"/>
          <c:w val="0.81121576784034066"/>
          <c:h val="0.596152407290580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Печать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</c:v>
                </c:pt>
                <c:pt idx="1">
                  <c:v>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Телевидение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Проведено встреч с населением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24</c:v>
                </c:pt>
                <c:pt idx="1">
                  <c:v>26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Проинструктировано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2461</c:v>
                </c:pt>
                <c:pt idx="1">
                  <c:v>3207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Проведено занятий с учащимися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8679245283018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8679245283018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7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729024"/>
        <c:axId val="62074880"/>
        <c:axId val="0"/>
      </c:bar3DChart>
      <c:catAx>
        <c:axId val="6172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074880"/>
        <c:crosses val="autoZero"/>
        <c:auto val="1"/>
        <c:lblAlgn val="ctr"/>
        <c:lblOffset val="100"/>
        <c:noMultiLvlLbl val="0"/>
      </c:catAx>
      <c:valAx>
        <c:axId val="62074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172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baseline="0">
              <a:solidFill>
                <a:schemeClr val="bg1"/>
              </a:solidFill>
              <a:latin typeface="Times New Roman" pitchFamily="18" charset="0"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Составлено протоколов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112</c:v>
                </c:pt>
                <c:pt idx="1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981924429257692"/>
          <c:y val="0.30123401362317809"/>
          <c:w val="0.15080027732382509"/>
          <c:h val="0.11981715272528742"/>
        </c:manualLayout>
      </c:layout>
      <c:overlay val="0"/>
      <c:txPr>
        <a:bodyPr/>
        <a:lstStyle/>
        <a:p>
          <a:pPr>
            <a:defRPr sz="1400" b="1" baseline="0">
              <a:solidFill>
                <a:schemeClr val="bg1"/>
              </a:solidFill>
              <a:latin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 должностных лиц</c:v>
                </c:pt>
                <c:pt idx="1">
                  <c:v>На юридических лиц</c:v>
                </c:pt>
                <c:pt idx="2">
                  <c:v>На граждан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</c:v>
                </c:pt>
                <c:pt idx="1">
                  <c:v>28</c:v>
                </c:pt>
                <c:pt idx="2">
                  <c:v>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 должностных лиц</c:v>
                </c:pt>
                <c:pt idx="1">
                  <c:v>На юридических лиц</c:v>
                </c:pt>
                <c:pt idx="2">
                  <c:v>На граждан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</c:v>
                </c:pt>
                <c:pt idx="1">
                  <c:v>10</c:v>
                </c:pt>
                <c:pt idx="2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205312"/>
        <c:axId val="62215296"/>
      </c:barChart>
      <c:catAx>
        <c:axId val="62205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bg1"/>
                </a:solidFill>
                <a:latin typeface="Times New Roman" pitchFamily="18" charset="0"/>
              </a:defRPr>
            </a:pPr>
            <a:endParaRPr lang="ru-RU"/>
          </a:p>
        </c:txPr>
        <c:crossAx val="62215296"/>
        <c:crosses val="autoZero"/>
        <c:auto val="1"/>
        <c:lblAlgn val="ctr"/>
        <c:lblOffset val="100"/>
        <c:noMultiLvlLbl val="0"/>
      </c:catAx>
      <c:valAx>
        <c:axId val="6221529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62205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900163422968405"/>
          <c:y val="0.31829469220141671"/>
          <c:w val="0.15080027732382509"/>
          <c:h val="0.11981715272528742"/>
        </c:manualLayout>
      </c:layout>
      <c:overlay val="0"/>
      <c:txPr>
        <a:bodyPr/>
        <a:lstStyle/>
        <a:p>
          <a:pPr>
            <a:defRPr sz="1400" b="1" baseline="0">
              <a:solidFill>
                <a:schemeClr val="bg1"/>
              </a:solidFill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04.04.2023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926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04.04.2023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236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04.04.2023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832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04.04.2023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09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04.04.2023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280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04.04.2023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411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04.04.2023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31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04.04.2023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9192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04.04.2023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900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04.04.2023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733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04.04.2023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830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pPr/>
              <a:t>04.04.2023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710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ocgrad.ru/uploads/images/00/07/02/2015/08/18/04a52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4" y="-636"/>
            <a:ext cx="9131986" cy="6858635"/>
          </a:xfrm>
          <a:prstGeom prst="rect">
            <a:avLst/>
          </a:prstGeom>
          <a:noFill/>
          <a:effectLst>
            <a:glow rad="190500"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796" y="1196752"/>
            <a:ext cx="9144000" cy="4154984"/>
          </a:xfrm>
          <a:prstGeom prst="rect">
            <a:avLst/>
          </a:prstGeom>
          <a:effectLst>
            <a:glow rad="1905000">
              <a:srgbClr val="FF0000">
                <a:alpha val="1000"/>
              </a:srgbClr>
            </a:glow>
            <a:outerShdw blurRad="50800" dist="50800" sx="1000" sy="1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72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</a:p>
          <a:p>
            <a:pPr algn="ctr">
              <a:buNone/>
            </a:pPr>
            <a:r>
              <a:rPr lang="ru-RU" sz="32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обстановки с пожарами и основных показателях служебной деятельности </a:t>
            </a:r>
          </a:p>
          <a:p>
            <a:pPr algn="ctr">
              <a:buNone/>
            </a:pPr>
            <a:r>
              <a:rPr lang="ru-RU" sz="32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 надзорной деятельности </a:t>
            </a:r>
          </a:p>
          <a:p>
            <a:pPr algn="ctr">
              <a:buNone/>
            </a:pPr>
            <a:r>
              <a:rPr lang="ru-RU" sz="32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</a:t>
            </a:r>
          </a:p>
          <a:p>
            <a:pPr algn="ctr">
              <a:buNone/>
            </a:pPr>
            <a:r>
              <a:rPr lang="ru-RU" sz="32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Сергиевский </a:t>
            </a:r>
          </a:p>
          <a:p>
            <a:pPr algn="ctr">
              <a:buNone/>
            </a:pPr>
            <a:r>
              <a:rPr lang="ru-RU" sz="32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32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</a:p>
        </p:txBody>
      </p:sp>
    </p:spTree>
    <p:extLst>
      <p:ext uri="{BB962C8B-B14F-4D97-AF65-F5344CB8AC3E}">
        <p14:creationId xmlns:p14="http://schemas.microsoft.com/office/powerpoint/2010/main" val="344779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im0-tub-ru.yandex.net/i?id=8f32b098832a28d4571a2565c683d60e-l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7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6" y="-27384"/>
            <a:ext cx="9148355" cy="6858000"/>
          </a:xfrm>
          <a:prstGeom prst="rect">
            <a:avLst/>
          </a:prstGeom>
          <a:noFill/>
          <a:effectLst>
            <a:glow rad="190500"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336704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современных подходов при осуществлении контрольно-надзорных функций является применение риск-ориентированного подхода при организации государственного контроля (надзора).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плановых контрольных (надзорных) мероприятий осуществляется в зависимости от присвоенной категории риска со следующей периодичностью: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чрезвычайно высокого риска - инспекционный визит, рейдовый осмотр или выездная проверка один раз в год;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высокого риска - инспекционный визит, рейдовый осмотр или выездная проверка один раз в 2 года;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значительного риска - инспекционный визит, рейдовый осмотр или выездная проверка один раз в 3 года;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среднего риска - инспекционный визит, рейдовый осмотр или выездная проверка один раз в 5 лет;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умеренного риска - инспекционный визит, рейдовый осмотр или выездная проверка один раз в 6 лет.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объектов, отнесенных к категории низкого риска, плановые контрольные (надзорные) мероприятия не проводятся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Основанием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для проведения плановой проверки является истечение в году проведения проверки установленной периодичности с даты: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ввода объекта защиты в эксплуатацию;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окончания проведения последней плановой проверки объекта защиты.";</a:t>
            </a:r>
          </a:p>
          <a:p>
            <a:endParaRPr lang="ru-RU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25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im0-tub-ru.yandex.net/i?id=8f32b098832a28d4571a2565c683d60e-l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7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6" y="0"/>
            <a:ext cx="9148355" cy="6858000"/>
          </a:xfrm>
          <a:prstGeom prst="rect">
            <a:avLst/>
          </a:prstGeom>
          <a:noFill/>
          <a:effectLst>
            <a:glow rad="190500"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345" y="260648"/>
            <a:ext cx="8568952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Сергиевского района к категориям риска отнесены.</a:t>
            </a: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резвычайно высокий риск –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(детские сады, пансионаты)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ысокий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 – 31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(школы, больницы)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начительный риск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 объектов (проф. образования, клубы, общежития)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реднего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риска – 48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(многоквартирные жилые дома)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меренного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137 объектов (предприятия с пониженной пожарной опасностью, административные здания)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изкого риска – 456 объектов (стоянки, киоски и т.д.)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ежегодного плана юридических лиц и индивидуальных предпринимателей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проводилось с учетом методики определения периодичности осуществления плановых мероприятий в отношении объектов надзора в области пожарной безопасности, гражданской обороны, защиты населения и территорий от чрезвычайных ситуаций природного и техногенного характера.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проверки в области ГО и ЧС в 2022 году не проводились.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0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im0-tub-ru.yandex.net/i?id=8f32b098832a28d4571a2565c683d60e-l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7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6" y="0"/>
            <a:ext cx="9148355" cy="6858000"/>
          </a:xfrm>
          <a:prstGeom prst="rect">
            <a:avLst/>
          </a:prstGeom>
          <a:noFill/>
          <a:effectLst>
            <a:glow rad="190500"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Формирование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ежегодного плана юридических лиц и индивидуальных предпринимателей на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проводилось с применением риск-ориентированного подхода.</a:t>
            </a:r>
          </a:p>
          <a:p>
            <a:pPr marL="0" indent="0" algn="just"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ежегодный план проведения плановых проверок юридических лиц на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включена 21 проверка, которые были отнесены к категориям чрезвычайно высокого и высокого рисков. 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Количество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проведённых плановых проверок объектов защиты, при которых выявлено/устранено нарушений требований ПБ.</a:t>
            </a: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2022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 проведено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плановая проверка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(АППГ –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50).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плановых проверок выявлено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(АППГ –</a:t>
            </a: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184) нарушение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пожарной безопасности.</a:t>
            </a:r>
          </a:p>
          <a:p>
            <a:pPr marL="0" indent="0" algn="just">
              <a:buNone/>
            </a:pP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Количество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проведённых внеплановых проверок объектов защиты по контролю исполнения ранее выданного предписания, при которых выявлено/устранено правонарушений, связанных с неисполнением предписаний.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2022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проведено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внеплановых проверок по контролю исполнения ранее выданного предписания (АППГ –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114). Устранено 85 из 97 ранее предъявленных требований.</a:t>
            </a:r>
          </a:p>
          <a:p>
            <a:pPr marL="0" indent="0" algn="just"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Без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с контролируемым лицом проведено 12 выездных обследований.</a:t>
            </a:r>
          </a:p>
          <a:p>
            <a:pPr marL="0" indent="0" algn="just"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196 профилактических визитов на объектах различных форм собственности.</a:t>
            </a:r>
          </a:p>
          <a:p>
            <a:pPr marL="0" indent="0" algn="just"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профилактических мероприятий контролируемым лицам вручено 16 официальных предостережений о недопустимости нарушения обязательных требований.</a:t>
            </a:r>
          </a:p>
          <a:p>
            <a:pPr marL="0" indent="0" algn="just"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Осуществлено 29 информирований и 46 консультирований граждан по вопросам пожарной безопасности.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68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s://im0-tub-ru.yandex.net/i?id=8f32b098832a28d4571a2565c683d60e-l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7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6" y="0"/>
            <a:ext cx="9148355" cy="6858000"/>
          </a:xfrm>
          <a:prstGeom prst="rect">
            <a:avLst/>
          </a:prstGeom>
          <a:noFill/>
          <a:effectLst>
            <a:glow rad="190500"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42131" y="26064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Административно-правовая деятельность за период 2018-2022 года</a:t>
            </a:r>
            <a:endParaRPr lang="ru-RU" sz="2000" dirty="0"/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7355987"/>
              </p:ext>
            </p:extLst>
          </p:nvPr>
        </p:nvGraphicFramePr>
        <p:xfrm>
          <a:off x="179512" y="1556792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745875"/>
              </p:ext>
            </p:extLst>
          </p:nvPr>
        </p:nvGraphicFramePr>
        <p:xfrm>
          <a:off x="4499992" y="1680982"/>
          <a:ext cx="4180437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5911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s://im0-tub-ru.yandex.net/i?id=8f32b098832a28d4571a2565c683d60e-l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7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6" y="0"/>
            <a:ext cx="9148355" cy="6858000"/>
          </a:xfrm>
          <a:prstGeom prst="rect">
            <a:avLst/>
          </a:prstGeom>
          <a:noFill/>
          <a:effectLst>
            <a:glow rad="190500"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11883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Административно-правовая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sz="half" idx="1"/>
          </p:nvPr>
        </p:nvSpPr>
        <p:spPr>
          <a:xfrm>
            <a:off x="251520" y="1198365"/>
            <a:ext cx="8424936" cy="489493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квартала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 и ПР по муниципальным районам Сергиевский, Исаклинский и Клявлинский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определенная   работа по предотвращению причин и условий, создающих угрозу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пожара и гибели людей, а также привлечению к административной ответственности лиц, допустивших нарушение действующих требований пожарной безопасности.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Деятельность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должностных лиц по направлению административной практики осуществляется в основном в соответствии с Кодексом Российской Федерации об административных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правонарушениям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 КоАП РФ), ФЗ «О пожарной безопасности», приказами МЧС России.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Должностными лицами Отдела составлено 49 протоколов об </a:t>
            </a: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административных </a:t>
            </a:r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правонарушениях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пожарной безопасности (за аналогичный период прошлого года (далее АППГ) - 112), в том числе: на должностных лиц - 12 (АППГ - 46), на юридических лиц - 10 (АППГ – 28), на граждан - 27 (АППГ – 38).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5076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im0-tub-ru.yandex.net/i?id=8f32b098832a28d4571a2565c683d60e-l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7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6" y="0"/>
            <a:ext cx="9148355" cy="6858000"/>
          </a:xfrm>
          <a:prstGeom prst="rect">
            <a:avLst/>
          </a:prstGeom>
          <a:noFill/>
          <a:effectLst>
            <a:glow rad="190500"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88640"/>
            <a:ext cx="892899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задачами надзорных органов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МЧС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году: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нижение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рисков возникновения пожаров и тяжести последствий от них, в частности на уменьшение количества трагедий вследствие нарушений обязательных требований пожарной безопасности.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ормирование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добросовестного поведения и ответственности за свои действия в сфере обеспечения безопасности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Осуществление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порядке, установленном законодательством РФ, деятельности по проведению проверки соблюдения организациями и гражданами требований в области пожарной безопасности, гражданской обороны и защиты населения и территорий от ЧС природного и техногенного характера, принятие мер по результатам проверок;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государственной политики в области ПБ, ГО, защиты населения и территорий от ЧС на территории Самарской области в пределах установленных полномочий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24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заставка-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884"/>
            <a:ext cx="9144000" cy="6858000"/>
          </a:xfrm>
          <a:prstGeom prst="rect">
            <a:avLst/>
          </a:prstGeom>
          <a:ln>
            <a:noFill/>
          </a:ln>
          <a:effectLst>
            <a:glow rad="190500">
              <a:schemeClr val="accent1">
                <a:satMod val="175000"/>
                <a:alpha val="40000"/>
              </a:scheme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453650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09600" y="620688"/>
            <a:ext cx="8066856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ОКОНЧЕН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43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https://im0-tub-ru.yandex.net/i?id=8f32b098832a28d4571a2565c683d60e-l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7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6" y="0"/>
            <a:ext cx="9148355" cy="6858000"/>
          </a:xfrm>
          <a:prstGeom prst="rect">
            <a:avLst/>
          </a:prstGeom>
          <a:noFill/>
          <a:effectLst>
            <a:glow rad="190500"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1458" y="155383"/>
            <a:ext cx="8363272" cy="6480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6" marR="0" lvl="0" indent="-342906" algn="just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 smtClean="0">
              <a:ln>
                <a:noFill/>
              </a:ln>
              <a:solidFill>
                <a:srgbClr val="EBEBEB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342906" marR="0" lvl="0" indent="-342906" algn="just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Введение</a:t>
            </a:r>
          </a:p>
          <a:p>
            <a:pPr marL="342906" marR="0" lvl="0" indent="-342906" algn="just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Деятельность отдела была направлена на борьбу с пожарами в районе согласно 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требованиям Федерального закона «О пожарной безопасности», указаниям УНД ГУ МЧС России Самарской области.</a:t>
            </a:r>
          </a:p>
          <a:p>
            <a:pPr marL="342906" marR="0" lvl="0" indent="-342906" algn="just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территории муниципального района Сергиевский произошло 104 пожаров. На пожарах погиб 1 человек,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человек получило травмы. В аналогичном периоде 2021 года произошло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208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пожаров, погиб – 1 человек и 4 человека получили травмы. Количество пожаров снизилось на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104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случая. За 4 квартала 2022 года ОНД и ПР проведена определенная работа по обеспечению пожарной безопасности сельскохозяйственных, промышленных объектов, а также в организациях, учреждениях, жилых домах и надворных постройках. За указанный период не допущено пожаров на объектах с массовым пребыванием людей, а также с массовой гибелью людей.</a:t>
            </a:r>
          </a:p>
          <a:p>
            <a:pPr lvl="0" algn="just"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 2022 год проведена определенная  профилактическая работа по жилому сектору и по объектам надзора.</a:t>
            </a:r>
            <a:r>
              <a:rPr kumimoji="0" lang="ru-RU" sz="7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Привлечено к административной ответственности 49 человек. Подготовлено 56 информаций руководителям организаций и главам районных и местных администраций о состоянии пожарной безопасности на подведомственных территориях. В газетах опубликовано 27 статей на противопожарную тематику. Проведено 26 сходов с охватом 866 человек. </a:t>
            </a:r>
            <a:endParaRPr kumimoji="0" lang="ru-RU" sz="7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342906" marR="0" lvl="0" indent="-342906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/>
              <a:ea typeface="+mj-ea"/>
            </a:endParaRPr>
          </a:p>
        </p:txBody>
      </p:sp>
      <p:sp>
        <p:nvSpPr>
          <p:cNvPr id="7" name="AutoShape 2" descr="http://oboi-na-stol.com/pub/original_images/oboi-na-stol.com-189093-minimalizm-sinee-goluboe-sve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://oboi-na-stol.com/pub/original_images/oboi-na-stol.com-189093-minimalizm-sinee-goluboe-sve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11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6" descr="https://im0-tub-ru.yandex.net/i?id=8f32b098832a28d4571a2565c683d60e-l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7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48" y="0"/>
            <a:ext cx="91483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2861533"/>
              </p:ext>
            </p:extLst>
          </p:nvPr>
        </p:nvGraphicFramePr>
        <p:xfrm>
          <a:off x="395536" y="836709"/>
          <a:ext cx="7920000" cy="5919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456295" y="31565"/>
            <a:ext cx="6199668" cy="906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Статистика пожаров и последствий от них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2018-2022 года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493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im0-tub-ru.yandex.net/i?id=8f32b098832a28d4571a2565c683d60e-l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7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6" y="0"/>
            <a:ext cx="9148355" cy="6858000"/>
          </a:xfrm>
          <a:prstGeom prst="rect">
            <a:avLst/>
          </a:prstGeom>
          <a:noFill/>
          <a:effectLst>
            <a:glow rad="190500"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04856" cy="110407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Анализ статистики пожаров по сельским поселениям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2022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9382394"/>
              </p:ext>
            </p:extLst>
          </p:nvPr>
        </p:nvGraphicFramePr>
        <p:xfrm>
          <a:off x="467544" y="1556792"/>
          <a:ext cx="8065392" cy="4691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9733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im0-tub-ru.yandex.net/i?id=8f32b098832a28d4571a2565c683d60e-l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7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6" y="0"/>
            <a:ext cx="91483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39552" y="366820"/>
            <a:ext cx="8229600" cy="9397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Сведения по объектам пожаров в муниципальном районе Сергиевский за 2022 год.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5603547"/>
              </p:ext>
            </p:extLst>
          </p:nvPr>
        </p:nvGraphicFramePr>
        <p:xfrm>
          <a:off x="254211" y="1700808"/>
          <a:ext cx="8496944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9773435"/>
              </p:ext>
            </p:extLst>
          </p:nvPr>
        </p:nvGraphicFramePr>
        <p:xfrm>
          <a:off x="406611" y="1853208"/>
          <a:ext cx="8496944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9733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im0-tub-ru.yandex.net/i?id=8f32b098832a28d4571a2565c683d60e-l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7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6" y="0"/>
            <a:ext cx="91483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-4357" y="20103"/>
            <a:ext cx="9148355" cy="9361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пожарах по месяцам и наиболее распространенных причинах за 2022 год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138783"/>
              </p:ext>
            </p:extLst>
          </p:nvPr>
        </p:nvGraphicFramePr>
        <p:xfrm>
          <a:off x="395536" y="836709"/>
          <a:ext cx="7920000" cy="5919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9733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8f32b098832a28d4571a2565c683d60e-l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7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6" y="0"/>
            <a:ext cx="91483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055380" cy="140053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Противопожарная пропаганда и агитация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3"/>
          <p:cNvSpPr>
            <a:spLocks noGrp="1"/>
          </p:cNvSpPr>
          <p:nvPr>
            <p:ph sz="half" idx="1"/>
          </p:nvPr>
        </p:nvSpPr>
        <p:spPr>
          <a:xfrm>
            <a:off x="179512" y="1417638"/>
            <a:ext cx="4104456" cy="4891682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Агитационно-массовая работа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противопожарная пропаганда является одной из форм в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государственного пожарного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 по предупреждению пожаров и направлена на безопасную организацию труда, на повышение уровня пожарной безопасности народного хозяйства, на защиту людей от пожаров. Формирование позитивного общественного мнения о результатах работы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охраны, профилактике предупреждения пожаров,  возникающих по вине людей, стало в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одной из самых приоритетных задач.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За 2022 год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 районе Сергиевский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печатных изданиях было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опубликовано 27 статей,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заметок и материалов профилактического и информационного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характера.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разработка информационных материалов содержащих требования пожарной безопасности.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сотрудниками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ОНД и ПР проинструктировано 3207 человек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7" name="Объект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3423451"/>
              </p:ext>
            </p:extLst>
          </p:nvPr>
        </p:nvGraphicFramePr>
        <p:xfrm>
          <a:off x="4583113" y="1417638"/>
          <a:ext cx="4038600" cy="4891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9733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im0-tub-ru.yandex.net/i?id=8f32b098832a28d4571a2565c683d60e-l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7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6" y="-27384"/>
            <a:ext cx="9148355" cy="6858000"/>
          </a:xfrm>
          <a:prstGeom prst="rect">
            <a:avLst/>
          </a:prstGeom>
          <a:noFill/>
          <a:effectLst>
            <a:glow rad="190500"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73616" cy="27363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Проверка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соблюдения требований пожарной безопасности, ГО и ЧС юридическими лицами, индивидуальными предпринимателями и гражданами, обобщение результатов проведения обследований и проверок.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14353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492896"/>
            <a:ext cx="8229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Статья </a:t>
            </a: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56 Федерального закона </a:t>
            </a:r>
            <a:r>
              <a:rPr lang="ru-RU" sz="1600" dirty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31.07.2020 N 248-ФЗ </a:t>
            </a: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ru-RU" sz="1600" dirty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государственном контроле (надзоре) и муниципальном контроле в Российской </a:t>
            </a: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Федерации" (далее – Федеральный закон № 248-ФЗ) определяет виды </a:t>
            </a:r>
            <a:r>
              <a:rPr lang="ru-RU" sz="1600" dirty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контрольных (надзорных) мероприятий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 взаимодействием</a:t>
            </a:r>
            <a:r>
              <a:rPr lang="en-US" sz="1600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контрольная закупка</a:t>
            </a: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мониторинговая закупка</a:t>
            </a: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выборочный контроль</a:t>
            </a: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инспекционный визит</a:t>
            </a: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рейдовый осмотр</a:t>
            </a: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 документарная проверка</a:t>
            </a: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7) выездная проверка</a:t>
            </a: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 </a:t>
            </a:r>
            <a:r>
              <a:rPr lang="ru-RU" sz="1600" dirty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взаимодействия с контролируемым лицом проводятся следующие контрольные (надзорные) мероприятия (далее - контрольные (надзорные) мероприятия без взаимодействия):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наблюдение за соблюдением обязательных требований;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выездное обследование.</a:t>
            </a:r>
          </a:p>
        </p:txBody>
      </p:sp>
    </p:spTree>
    <p:extLst>
      <p:ext uri="{BB962C8B-B14F-4D97-AF65-F5344CB8AC3E}">
        <p14:creationId xmlns:p14="http://schemas.microsoft.com/office/powerpoint/2010/main" val="268046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im0-tub-ru.yandex.net/i?id=8f32b098832a28d4571a2565c683d60e-l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7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6" y="-27384"/>
            <a:ext cx="9148355" cy="6858000"/>
          </a:xfrm>
          <a:prstGeom prst="rect">
            <a:avLst/>
          </a:prstGeom>
          <a:noFill/>
          <a:effectLst>
            <a:glow rad="190500"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73616" cy="27363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14353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6633"/>
            <a:ext cx="8280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Профилактические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контрольно-надзорные мероприятия приобрели особую актуальность в период действия моратория на плановые и почти все внеплановые проверки. Но даже в отсутствие такого запрета в России наблюдалась тенденция к сокращению проверок.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Это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 возможным в том числе благодаря расширению перечня профилактических инструментов контрольно-надзорной деятельности. Им посвящена глава 10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248-ФЗ.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Согласно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ч. 1 ст.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 закона,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КНМ необходимы, чтобы проверяемые знали об обязательных требованиях к их деятельности, добросовестно их соблюдали и не создавали условия и причины для их нарушений. Такие мероприятия включаются в программу профилактики рисков причинения вреда и обязательны для всех контрольно-надзорных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Виды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профилактических КНМ приведены в ч. 1 ст. 45 Федерального закона № 248-ФЗ.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профилактике нарушений относятся: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правоприменительной практики;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стимулирования добросовестности;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предостережения;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самообследование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визит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2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  <a:fontScheme name="Ион">
    <a:maj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Ион">
    <a:fillStyleLst>
      <a:solidFill>
        <a:schemeClr val="phClr"/>
      </a:solidFill>
      <a:gradFill rotWithShape="1">
        <a:gsLst>
          <a:gs pos="0">
            <a:schemeClr val="phClr">
              <a:tint val="64000"/>
              <a:lumMod val="118000"/>
            </a:schemeClr>
          </a:gs>
          <a:gs pos="100000">
            <a:schemeClr val="phClr">
              <a:tint val="92000"/>
              <a:alpha val="100000"/>
              <a:lumMod val="11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lumMod val="114000"/>
            </a:schemeClr>
          </a:gs>
          <a:gs pos="100000">
            <a:schemeClr val="phClr">
              <a:shade val="90000"/>
              <a:lumMod val="8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7000"/>
              <a:hueMod val="88000"/>
              <a:satMod val="130000"/>
              <a:lumMod val="124000"/>
            </a:schemeClr>
          </a:gs>
          <a:gs pos="100000">
            <a:schemeClr val="phClr">
              <a:tint val="96000"/>
              <a:shade val="88000"/>
              <a:hueMod val="108000"/>
              <a:satMod val="164000"/>
              <a:lumMod val="76000"/>
            </a:schemeClr>
          </a:gs>
        </a:gsLst>
        <a:path path="circle">
          <a:fillToRect l="45000" t="65000" r="125000" b="100000"/>
        </a:path>
      </a:gradFill>
      <a:blipFill rotWithShape="1">
        <a:blip xmlns:r="http://schemas.openxmlformats.org/officeDocument/2006/relationships" r:embed="rId1">
          <a:duotone>
            <a:schemeClr val="phClr">
              <a:shade val="69000"/>
              <a:hueMod val="108000"/>
              <a:satMod val="164000"/>
              <a:lumMod val="74000"/>
            </a:schemeClr>
            <a:schemeClr val="phClr">
              <a:tint val="96000"/>
              <a:hueMod val="88000"/>
              <a:satMod val="140000"/>
              <a:lumMod val="132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  <a:fontScheme name="Ион">
    <a:maj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Ион">
    <a:fillStyleLst>
      <a:solidFill>
        <a:schemeClr val="phClr"/>
      </a:solidFill>
      <a:gradFill rotWithShape="1">
        <a:gsLst>
          <a:gs pos="0">
            <a:schemeClr val="phClr">
              <a:tint val="64000"/>
              <a:lumMod val="118000"/>
            </a:schemeClr>
          </a:gs>
          <a:gs pos="100000">
            <a:schemeClr val="phClr">
              <a:tint val="92000"/>
              <a:alpha val="100000"/>
              <a:lumMod val="11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lumMod val="114000"/>
            </a:schemeClr>
          </a:gs>
          <a:gs pos="100000">
            <a:schemeClr val="phClr">
              <a:shade val="90000"/>
              <a:lumMod val="8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7000"/>
              <a:hueMod val="88000"/>
              <a:satMod val="130000"/>
              <a:lumMod val="124000"/>
            </a:schemeClr>
          </a:gs>
          <a:gs pos="100000">
            <a:schemeClr val="phClr">
              <a:tint val="96000"/>
              <a:shade val="88000"/>
              <a:hueMod val="108000"/>
              <a:satMod val="164000"/>
              <a:lumMod val="76000"/>
            </a:schemeClr>
          </a:gs>
        </a:gsLst>
        <a:path path="circle">
          <a:fillToRect l="45000" t="65000" r="125000" b="100000"/>
        </a:path>
      </a:gradFill>
      <a:blipFill rotWithShape="1">
        <a:blip xmlns:r="http://schemas.openxmlformats.org/officeDocument/2006/relationships" r:embed="rId1">
          <a:duotone>
            <a:schemeClr val="phClr">
              <a:shade val="69000"/>
              <a:hueMod val="108000"/>
              <a:satMod val="164000"/>
              <a:lumMod val="74000"/>
            </a:schemeClr>
            <a:schemeClr val="phClr">
              <a:tint val="96000"/>
              <a:hueMod val="88000"/>
              <a:satMod val="140000"/>
              <a:lumMod val="132000"/>
            </a:schemeClr>
          </a:duotone>
        </a:blip>
        <a:stretch/>
      </a:blipFill>
    </a:bgFillStyleLst>
  </a:fmtScheme>
</a:themeOverride>
</file>

<file path=ppt/theme/themeOverride3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  <a:fontScheme name="Ион">
    <a:maj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Ион">
    <a:fillStyleLst>
      <a:solidFill>
        <a:schemeClr val="phClr"/>
      </a:solidFill>
      <a:gradFill rotWithShape="1">
        <a:gsLst>
          <a:gs pos="0">
            <a:schemeClr val="phClr">
              <a:tint val="64000"/>
              <a:lumMod val="118000"/>
            </a:schemeClr>
          </a:gs>
          <a:gs pos="100000">
            <a:schemeClr val="phClr">
              <a:tint val="92000"/>
              <a:alpha val="100000"/>
              <a:lumMod val="11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lumMod val="114000"/>
            </a:schemeClr>
          </a:gs>
          <a:gs pos="100000">
            <a:schemeClr val="phClr">
              <a:shade val="90000"/>
              <a:lumMod val="8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7000"/>
              <a:hueMod val="88000"/>
              <a:satMod val="130000"/>
              <a:lumMod val="124000"/>
            </a:schemeClr>
          </a:gs>
          <a:gs pos="100000">
            <a:schemeClr val="phClr">
              <a:tint val="96000"/>
              <a:shade val="88000"/>
              <a:hueMod val="108000"/>
              <a:satMod val="164000"/>
              <a:lumMod val="76000"/>
            </a:schemeClr>
          </a:gs>
        </a:gsLst>
        <a:path path="circle">
          <a:fillToRect l="45000" t="65000" r="125000" b="100000"/>
        </a:path>
      </a:gradFill>
      <a:blipFill rotWithShape="1">
        <a:blip xmlns:r="http://schemas.openxmlformats.org/officeDocument/2006/relationships" r:embed="rId1">
          <a:duotone>
            <a:schemeClr val="phClr">
              <a:shade val="69000"/>
              <a:hueMod val="108000"/>
              <a:satMod val="164000"/>
              <a:lumMod val="74000"/>
            </a:schemeClr>
            <a:schemeClr val="phClr">
              <a:tint val="96000"/>
              <a:hueMod val="88000"/>
              <a:satMod val="140000"/>
              <a:lumMod val="132000"/>
            </a:schemeClr>
          </a:duotone>
        </a:blip>
        <a:stretch/>
      </a:blipFill>
    </a:bgFillStyleLst>
  </a:fmtScheme>
</a:themeOverride>
</file>

<file path=ppt/theme/themeOverride4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  <a:fontScheme name="Ион">
    <a:maj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Ион">
    <a:fillStyleLst>
      <a:solidFill>
        <a:schemeClr val="phClr"/>
      </a:solidFill>
      <a:gradFill rotWithShape="1">
        <a:gsLst>
          <a:gs pos="0">
            <a:schemeClr val="phClr">
              <a:tint val="64000"/>
              <a:lumMod val="118000"/>
            </a:schemeClr>
          </a:gs>
          <a:gs pos="100000">
            <a:schemeClr val="phClr">
              <a:tint val="92000"/>
              <a:alpha val="100000"/>
              <a:lumMod val="11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lumMod val="114000"/>
            </a:schemeClr>
          </a:gs>
          <a:gs pos="100000">
            <a:schemeClr val="phClr">
              <a:shade val="90000"/>
              <a:lumMod val="8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7000"/>
              <a:hueMod val="88000"/>
              <a:satMod val="130000"/>
              <a:lumMod val="124000"/>
            </a:schemeClr>
          </a:gs>
          <a:gs pos="100000">
            <a:schemeClr val="phClr">
              <a:tint val="96000"/>
              <a:shade val="88000"/>
              <a:hueMod val="108000"/>
              <a:satMod val="164000"/>
              <a:lumMod val="76000"/>
            </a:schemeClr>
          </a:gs>
        </a:gsLst>
        <a:path path="circle">
          <a:fillToRect l="45000" t="65000" r="125000" b="100000"/>
        </a:path>
      </a:gradFill>
      <a:blipFill rotWithShape="1">
        <a:blip xmlns:r="http://schemas.openxmlformats.org/officeDocument/2006/relationships" r:embed="rId1">
          <a:duotone>
            <a:schemeClr val="phClr">
              <a:shade val="69000"/>
              <a:hueMod val="108000"/>
              <a:satMod val="164000"/>
              <a:lumMod val="74000"/>
            </a:schemeClr>
            <a:schemeClr val="phClr">
              <a:tint val="96000"/>
              <a:hueMod val="88000"/>
              <a:satMod val="140000"/>
              <a:lumMod val="132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1057</TotalTime>
  <Words>1294</Words>
  <Application>Microsoft Office PowerPoint</Application>
  <PresentationFormat>Экран (4:3)</PresentationFormat>
  <Paragraphs>110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Анализ статистики пожаров по сельским поселениям за 2022 год</vt:lpstr>
      <vt:lpstr>Сведения по объектам пожаров в муниципальном районе Сергиевский за 2022 год.</vt:lpstr>
      <vt:lpstr>Сведения о пожарах по месяцам и наиболее распространенных причинах за 2022 год</vt:lpstr>
      <vt:lpstr>Противопожарная пропаганда и агитация</vt:lpstr>
      <vt:lpstr>  Проверка соблюдения требований пожарной безопасности, ГО и ЧС юридическими лицами, индивидуальными предпринимателями и гражданами, обобщение результатов проведения обследований и проверок. 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Административно-правовая деятельность</vt:lpstr>
      <vt:lpstr>Презентация PowerPoint</vt:lpstr>
      <vt:lpstr>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Sara Yasmeen (Wipro Technologies)</dc:creator>
  <cp:lastModifiedBy>user</cp:lastModifiedBy>
  <cp:revision>74</cp:revision>
  <cp:lastPrinted>2023-04-03T13:48:35Z</cp:lastPrinted>
  <dcterms:created xsi:type="dcterms:W3CDTF">2010-02-23T11:30:32Z</dcterms:created>
  <dcterms:modified xsi:type="dcterms:W3CDTF">2023-04-04T06:56:54Z</dcterms:modified>
</cp:coreProperties>
</file>